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Thin"/>
      <p:regular r:id="rId34"/>
      <p:bold r:id="rId35"/>
      <p:italic r:id="rId36"/>
      <p:boldItalic r:id="rId37"/>
    </p:embeddedFont>
    <p:embeddedFont>
      <p:font typeface="Roboto Black"/>
      <p:bold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Roboto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D67C2B-A4DD-4F1C-A71C-A7A49626325B}">
  <a:tblStyle styleId="{F7D67C2B-A4DD-4F1C-A71C-A7A4962632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regular.fntdata"/><Relationship Id="rId47" Type="http://schemas.openxmlformats.org/officeDocument/2006/relationships/font" Target="fonts/Roboto-boldItalic.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Thin-bold.fntdata"/><Relationship Id="rId34" Type="http://schemas.openxmlformats.org/officeDocument/2006/relationships/font" Target="fonts/RobotoThin-regular.fntdata"/><Relationship Id="rId37" Type="http://schemas.openxmlformats.org/officeDocument/2006/relationships/font" Target="fonts/RobotoThin-boldItalic.fntdata"/><Relationship Id="rId36" Type="http://schemas.openxmlformats.org/officeDocument/2006/relationships/font" Target="fonts/RobotoThin-italic.fntdata"/><Relationship Id="rId39" Type="http://schemas.openxmlformats.org/officeDocument/2006/relationships/font" Target="fonts/RobotoBlack-boldItalic.fntdata"/><Relationship Id="rId38" Type="http://schemas.openxmlformats.org/officeDocument/2006/relationships/font" Target="fonts/RobotoBlack-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Italic.fntdata"/><Relationship Id="rId50"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bd60698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bd60698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cbd60698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cbd60698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af3fce0a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af3fce0a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cbd60698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cbd60698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ce7100f4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ce7100f4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30.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6.png"/><Relationship Id="rId7" Type="http://schemas.openxmlformats.org/officeDocument/2006/relationships/image" Target="../media/image6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69.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131.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0.png"/><Relationship Id="rId4" Type="http://schemas.openxmlformats.org/officeDocument/2006/relationships/image" Target="../media/image91.png"/><Relationship Id="rId9"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95.png"/><Relationship Id="rId7" Type="http://schemas.openxmlformats.org/officeDocument/2006/relationships/image" Target="../media/image94.png"/><Relationship Id="rId8" Type="http://schemas.openxmlformats.org/officeDocument/2006/relationships/image" Target="../media/image9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0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3.png"/><Relationship Id="rId4"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7.png"/><Relationship Id="rId4" Type="http://schemas.openxmlformats.org/officeDocument/2006/relationships/image" Target="../media/image114.png"/><Relationship Id="rId5"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3.png"/><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3.png"/><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3.pn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3.png"/><Relationship Id="rId4" Type="http://schemas.openxmlformats.org/officeDocument/2006/relationships/image" Target="../media/image1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3.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By Joshua Smith</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Hydra Brute Forcing</a:t>
            </a:r>
            <a:endParaRPr/>
          </a:p>
        </p:txBody>
      </p:sp>
      <p:sp>
        <p:nvSpPr>
          <p:cNvPr id="1132" name="Google Shape;113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33" name="Google Shape;1133;p63"/>
          <p:cNvPicPr preferRelativeResize="0"/>
          <p:nvPr/>
        </p:nvPicPr>
        <p:blipFill>
          <a:blip r:embed="rId3">
            <a:alphaModFix/>
          </a:blip>
          <a:stretch>
            <a:fillRect/>
          </a:stretch>
        </p:blipFill>
        <p:spPr>
          <a:xfrm>
            <a:off x="152400" y="640475"/>
            <a:ext cx="8839198" cy="1032653"/>
          </a:xfrm>
          <a:prstGeom prst="rect">
            <a:avLst/>
          </a:prstGeom>
          <a:noFill/>
          <a:ln>
            <a:noFill/>
          </a:ln>
        </p:spPr>
      </p:pic>
      <p:pic>
        <p:nvPicPr>
          <p:cNvPr id="1134" name="Google Shape;1134;p63"/>
          <p:cNvPicPr preferRelativeResize="0"/>
          <p:nvPr/>
        </p:nvPicPr>
        <p:blipFill>
          <a:blip r:embed="rId4">
            <a:alphaModFix/>
          </a:blip>
          <a:stretch>
            <a:fillRect/>
          </a:stretch>
        </p:blipFill>
        <p:spPr>
          <a:xfrm>
            <a:off x="370375" y="1752300"/>
            <a:ext cx="8403257" cy="1293400"/>
          </a:xfrm>
          <a:prstGeom prst="rect">
            <a:avLst/>
          </a:prstGeom>
          <a:noFill/>
          <a:ln>
            <a:noFill/>
          </a:ln>
        </p:spPr>
      </p:pic>
      <p:pic>
        <p:nvPicPr>
          <p:cNvPr id="1135" name="Google Shape;1135;p63"/>
          <p:cNvPicPr preferRelativeResize="0"/>
          <p:nvPr/>
        </p:nvPicPr>
        <p:blipFill>
          <a:blip r:embed="rId5">
            <a:alphaModFix/>
          </a:blip>
          <a:stretch>
            <a:fillRect/>
          </a:stretch>
        </p:blipFill>
        <p:spPr>
          <a:xfrm>
            <a:off x="123325" y="3124875"/>
            <a:ext cx="8897349" cy="2018575"/>
          </a:xfrm>
          <a:prstGeom prst="rect">
            <a:avLst/>
          </a:prstGeom>
          <a:noFill/>
          <a:ln>
            <a:noFill/>
          </a:ln>
        </p:spPr>
      </p:pic>
      <p:sp>
        <p:nvSpPr>
          <p:cNvPr id="1136" name="Google Shape;1136;p63"/>
          <p:cNvSpPr/>
          <p:nvPr/>
        </p:nvSpPr>
        <p:spPr>
          <a:xfrm>
            <a:off x="4231125" y="1502125"/>
            <a:ext cx="136800" cy="1710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6048600" y="4264300"/>
            <a:ext cx="136800" cy="1710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CrackStation &amp; WebDav</a:t>
            </a:r>
            <a:endParaRPr/>
          </a:p>
        </p:txBody>
      </p:sp>
      <p:sp>
        <p:nvSpPr>
          <p:cNvPr id="1143" name="Google Shape;114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4" name="Google Shape;1144;p64"/>
          <p:cNvPicPr preferRelativeResize="0"/>
          <p:nvPr/>
        </p:nvPicPr>
        <p:blipFill>
          <a:blip r:embed="rId3">
            <a:alphaModFix/>
          </a:blip>
          <a:stretch>
            <a:fillRect/>
          </a:stretch>
        </p:blipFill>
        <p:spPr>
          <a:xfrm>
            <a:off x="152400" y="686100"/>
            <a:ext cx="5641175" cy="4090999"/>
          </a:xfrm>
          <a:prstGeom prst="rect">
            <a:avLst/>
          </a:prstGeom>
          <a:noFill/>
          <a:ln>
            <a:noFill/>
          </a:ln>
        </p:spPr>
      </p:pic>
      <p:pic>
        <p:nvPicPr>
          <p:cNvPr id="1145" name="Google Shape;1145;p64"/>
          <p:cNvPicPr preferRelativeResize="0"/>
          <p:nvPr/>
        </p:nvPicPr>
        <p:blipFill>
          <a:blip r:embed="rId4">
            <a:alphaModFix/>
          </a:blip>
          <a:stretch>
            <a:fillRect/>
          </a:stretch>
        </p:blipFill>
        <p:spPr>
          <a:xfrm>
            <a:off x="5968775" y="1546888"/>
            <a:ext cx="3045624" cy="20497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rPr>
              <a:t>WebDav Shared File System</a:t>
            </a:r>
            <a:endParaRPr/>
          </a:p>
        </p:txBody>
      </p:sp>
      <p:sp>
        <p:nvSpPr>
          <p:cNvPr id="1151" name="Google Shape;115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2" name="Google Shape;1152;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WebDav is a file share system. In our previous step we revealed instructions on how to connect to the company WebDav. After creating our reverse shell  (will cover that next) we copied the script into WebDav.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4" name="Google Shape;1154;p65"/>
          <p:cNvGrpSpPr/>
          <p:nvPr/>
        </p:nvGrpSpPr>
        <p:grpSpPr>
          <a:xfrm>
            <a:off x="457181" y="887903"/>
            <a:ext cx="533372" cy="533480"/>
            <a:chOff x="457200" y="1378813"/>
            <a:chExt cx="695400" cy="695450"/>
          </a:xfrm>
        </p:grpSpPr>
        <p:sp>
          <p:nvSpPr>
            <p:cNvPr id="1155" name="Google Shape;1155;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6" name="Google Shape;115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5"/>
          <p:cNvGrpSpPr/>
          <p:nvPr/>
        </p:nvGrpSpPr>
        <p:grpSpPr>
          <a:xfrm>
            <a:off x="3228956" y="887903"/>
            <a:ext cx="533372" cy="533480"/>
            <a:chOff x="457200" y="1378813"/>
            <a:chExt cx="695400" cy="695450"/>
          </a:xfrm>
        </p:grpSpPr>
        <p:sp>
          <p:nvSpPr>
            <p:cNvPr id="1158" name="Google Shape;1158;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9" name="Google Shape;1159;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In this case WebDav has zero user input validation allowing for a simple drag and drop of our malicious script. We successfully were then able to gain a reverse shell on the victims server and ultimately discover the golden “flag”.</a:t>
            </a:r>
            <a:endParaRPr sz="1200">
              <a:latin typeface="Roboto"/>
              <a:ea typeface="Roboto"/>
              <a:cs typeface="Roboto"/>
              <a:sym typeface="Roboto"/>
            </a:endParaRPr>
          </a:p>
        </p:txBody>
      </p:sp>
      <p:grpSp>
        <p:nvGrpSpPr>
          <p:cNvPr id="1162" name="Google Shape;1162;p65"/>
          <p:cNvGrpSpPr/>
          <p:nvPr/>
        </p:nvGrpSpPr>
        <p:grpSpPr>
          <a:xfrm>
            <a:off x="6134081" y="888653"/>
            <a:ext cx="533372" cy="533480"/>
            <a:chOff x="457200" y="1378813"/>
            <a:chExt cx="695400" cy="695450"/>
          </a:xfrm>
        </p:grpSpPr>
        <p:sp>
          <p:nvSpPr>
            <p:cNvPr id="1163" name="Google Shape;1163;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4" name="Google Shape;1164;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5" name="Google Shape;1165;p65"/>
          <p:cNvPicPr preferRelativeResize="0"/>
          <p:nvPr/>
        </p:nvPicPr>
        <p:blipFill>
          <a:blip r:embed="rId3">
            <a:alphaModFix/>
          </a:blip>
          <a:stretch>
            <a:fillRect/>
          </a:stretch>
        </p:blipFill>
        <p:spPr>
          <a:xfrm>
            <a:off x="5979525" y="1539862"/>
            <a:ext cx="3176774" cy="2511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sz="2200">
                <a:solidFill>
                  <a:schemeClr val="dk1"/>
                </a:solidFill>
                <a:latin typeface="Roboto"/>
                <a:ea typeface="Roboto"/>
                <a:cs typeface="Roboto"/>
                <a:sym typeface="Roboto"/>
              </a:rPr>
              <a:t>Executable Reverse Shell Command CVE 2019-13386</a:t>
            </a:r>
            <a:endParaRPr sz="2200">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endParaRPr>
          </a:p>
        </p:txBody>
      </p:sp>
      <p:sp>
        <p:nvSpPr>
          <p:cNvPr id="1171" name="Google Shape;117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2" name="Google Shape;1172;p6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Created a reverse shell script using MSVenom. Then setup a listener in Metasploit. Uploaded the malicious script to the victims server.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CVE 2019-13386 allows attackers to execute a shell command, i.e., obtain a reverse shell with user privilege.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74" name="Google Shape;1174;p66"/>
          <p:cNvGrpSpPr/>
          <p:nvPr/>
        </p:nvGrpSpPr>
        <p:grpSpPr>
          <a:xfrm>
            <a:off x="457181" y="887903"/>
            <a:ext cx="533372" cy="533480"/>
            <a:chOff x="457200" y="1378813"/>
            <a:chExt cx="695400" cy="695450"/>
          </a:xfrm>
        </p:grpSpPr>
        <p:sp>
          <p:nvSpPr>
            <p:cNvPr id="1175" name="Google Shape;1175;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6" name="Google Shape;1176;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6"/>
          <p:cNvGrpSpPr/>
          <p:nvPr/>
        </p:nvGrpSpPr>
        <p:grpSpPr>
          <a:xfrm>
            <a:off x="3228956" y="887903"/>
            <a:ext cx="533372" cy="533480"/>
            <a:chOff x="457200" y="1378813"/>
            <a:chExt cx="695400" cy="695450"/>
          </a:xfrm>
        </p:grpSpPr>
        <p:sp>
          <p:nvSpPr>
            <p:cNvPr id="1178" name="Google Shape;1178;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9" name="Google Shape;1179;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6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Established a shell on the victim's machine with command execution. Was able to navigate the file system and enumerate the hidden flag.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82" name="Google Shape;1182;p66"/>
          <p:cNvPicPr preferRelativeResize="0"/>
          <p:nvPr/>
        </p:nvPicPr>
        <p:blipFill>
          <a:blip r:embed="rId3">
            <a:alphaModFix/>
          </a:blip>
          <a:stretch>
            <a:fillRect/>
          </a:stretch>
        </p:blipFill>
        <p:spPr>
          <a:xfrm>
            <a:off x="6609920" y="2790979"/>
            <a:ext cx="1965434" cy="533475"/>
          </a:xfrm>
          <a:prstGeom prst="rect">
            <a:avLst/>
          </a:prstGeom>
          <a:noFill/>
          <a:ln>
            <a:noFill/>
          </a:ln>
        </p:spPr>
      </p:pic>
      <p:grpSp>
        <p:nvGrpSpPr>
          <p:cNvPr id="1183" name="Google Shape;1183;p66"/>
          <p:cNvGrpSpPr/>
          <p:nvPr/>
        </p:nvGrpSpPr>
        <p:grpSpPr>
          <a:xfrm>
            <a:off x="6076556" y="947140"/>
            <a:ext cx="533372" cy="533480"/>
            <a:chOff x="457200" y="1378813"/>
            <a:chExt cx="695400" cy="695450"/>
          </a:xfrm>
        </p:grpSpPr>
        <p:sp>
          <p:nvSpPr>
            <p:cNvPr id="1184" name="Google Shape;1184;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5" name="Google Shape;1185;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Exploitation: </a:t>
            </a:r>
            <a:r>
              <a:rPr lang="en">
                <a:solidFill>
                  <a:schemeClr val="dk1"/>
                </a:solidFill>
                <a:latin typeface="Roboto"/>
                <a:ea typeface="Roboto"/>
                <a:cs typeface="Roboto"/>
                <a:sym typeface="Roboto"/>
              </a:rPr>
              <a:t>MSVenom &amp; Metasploit</a:t>
            </a:r>
            <a:endParaRPr sz="2600"/>
          </a:p>
        </p:txBody>
      </p:sp>
      <p:sp>
        <p:nvSpPr>
          <p:cNvPr id="1191" name="Google Shape;119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2" name="Google Shape;1192;p67"/>
          <p:cNvPicPr preferRelativeResize="0"/>
          <p:nvPr/>
        </p:nvPicPr>
        <p:blipFill>
          <a:blip r:embed="rId3">
            <a:alphaModFix/>
          </a:blip>
          <a:stretch>
            <a:fillRect/>
          </a:stretch>
        </p:blipFill>
        <p:spPr>
          <a:xfrm>
            <a:off x="152400" y="686100"/>
            <a:ext cx="8839198" cy="1302619"/>
          </a:xfrm>
          <a:prstGeom prst="rect">
            <a:avLst/>
          </a:prstGeom>
          <a:noFill/>
          <a:ln>
            <a:noFill/>
          </a:ln>
        </p:spPr>
      </p:pic>
      <p:pic>
        <p:nvPicPr>
          <p:cNvPr id="1193" name="Google Shape;1193;p67"/>
          <p:cNvPicPr preferRelativeResize="0"/>
          <p:nvPr/>
        </p:nvPicPr>
        <p:blipFill>
          <a:blip r:embed="rId4">
            <a:alphaModFix/>
          </a:blip>
          <a:stretch>
            <a:fillRect/>
          </a:stretch>
        </p:blipFill>
        <p:spPr>
          <a:xfrm>
            <a:off x="152400" y="2141119"/>
            <a:ext cx="4860276" cy="2623131"/>
          </a:xfrm>
          <a:prstGeom prst="rect">
            <a:avLst/>
          </a:prstGeom>
          <a:noFill/>
          <a:ln>
            <a:noFill/>
          </a:ln>
        </p:spPr>
      </p:pic>
      <p:pic>
        <p:nvPicPr>
          <p:cNvPr id="1194" name="Google Shape;1194;p67"/>
          <p:cNvPicPr preferRelativeResize="0"/>
          <p:nvPr/>
        </p:nvPicPr>
        <p:blipFill>
          <a:blip r:embed="rId5">
            <a:alphaModFix/>
          </a:blip>
          <a:stretch>
            <a:fillRect/>
          </a:stretch>
        </p:blipFill>
        <p:spPr>
          <a:xfrm>
            <a:off x="5395351" y="2141119"/>
            <a:ext cx="3265532" cy="26231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6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0" name="Google Shape;1200;p68"/>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01" name="Google Shape;1201;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07" name="Google Shape;1207;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9"/>
          <p:cNvSpPr/>
          <p:nvPr/>
        </p:nvSpPr>
        <p:spPr>
          <a:xfrm>
            <a:off x="125450" y="1467800"/>
            <a:ext cx="8907000" cy="301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209" name="Google Shape;1209;p69"/>
          <p:cNvSpPr txBox="1"/>
          <p:nvPr>
            <p:ph idx="1" type="subTitle"/>
          </p:nvPr>
        </p:nvSpPr>
        <p:spPr>
          <a:xfrm>
            <a:off x="249300" y="675975"/>
            <a:ext cx="8373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Port Scan began around 2:</a:t>
            </a:r>
            <a:r>
              <a:rPr lang="en" sz="1200"/>
              <a:t>45 am</a:t>
            </a:r>
            <a:r>
              <a:rPr lang="en" sz="1200"/>
              <a:t> on March 24th.</a:t>
            </a:r>
            <a:endParaRPr sz="1200"/>
          </a:p>
          <a:p>
            <a:pPr indent="-167640" lvl="0" marL="320040" rtl="0" algn="l">
              <a:spcBef>
                <a:spcPts val="0"/>
              </a:spcBef>
              <a:spcAft>
                <a:spcPts val="0"/>
              </a:spcAft>
              <a:buSzPts val="1200"/>
              <a:buChar char="●"/>
            </a:pPr>
            <a:r>
              <a:rPr lang="en" sz="1200"/>
              <a:t>Approximately 9,857 hits were sent from the IP 192.168.1.90.</a:t>
            </a:r>
            <a:endParaRPr sz="1200"/>
          </a:p>
          <a:p>
            <a:pPr indent="-167640" lvl="0" marL="320040" rtl="0" algn="l">
              <a:spcBef>
                <a:spcPts val="0"/>
              </a:spcBef>
              <a:spcAft>
                <a:spcPts val="0"/>
              </a:spcAft>
              <a:buSzPts val="1200"/>
              <a:buChar char="●"/>
            </a:pPr>
            <a:r>
              <a:rPr lang="en" sz="1200"/>
              <a:t>Nmap ping scans are sent to port 443. The below image illustrates traffic from the attacker IP to port 443 on the </a:t>
            </a:r>
            <a:r>
              <a:rPr lang="en" sz="1200"/>
              <a:t>client machine. </a:t>
            </a:r>
            <a:endParaRPr sz="1200"/>
          </a:p>
        </p:txBody>
      </p:sp>
      <p:pic>
        <p:nvPicPr>
          <p:cNvPr id="1210" name="Google Shape;1210;p69"/>
          <p:cNvPicPr preferRelativeResize="0"/>
          <p:nvPr/>
        </p:nvPicPr>
        <p:blipFill>
          <a:blip r:embed="rId3">
            <a:alphaModFix/>
          </a:blip>
          <a:stretch>
            <a:fillRect/>
          </a:stretch>
        </p:blipFill>
        <p:spPr>
          <a:xfrm>
            <a:off x="249300" y="925087"/>
            <a:ext cx="424701" cy="331225"/>
          </a:xfrm>
          <a:prstGeom prst="rect">
            <a:avLst/>
          </a:prstGeom>
          <a:noFill/>
          <a:ln>
            <a:noFill/>
          </a:ln>
        </p:spPr>
      </p:pic>
      <p:pic>
        <p:nvPicPr>
          <p:cNvPr id="1211" name="Google Shape;1211;p69"/>
          <p:cNvPicPr preferRelativeResize="0"/>
          <p:nvPr/>
        </p:nvPicPr>
        <p:blipFill>
          <a:blip r:embed="rId4">
            <a:alphaModFix/>
          </a:blip>
          <a:stretch>
            <a:fillRect/>
          </a:stretch>
        </p:blipFill>
        <p:spPr>
          <a:xfrm>
            <a:off x="249300" y="1647675"/>
            <a:ext cx="8630849" cy="264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17" name="Google Shape;1217;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0"/>
          <p:cNvSpPr/>
          <p:nvPr/>
        </p:nvSpPr>
        <p:spPr>
          <a:xfrm>
            <a:off x="285125" y="1402775"/>
            <a:ext cx="8599200" cy="3181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219" name="Google Shape;1219;p70"/>
          <p:cNvSpPr txBox="1"/>
          <p:nvPr>
            <p:ph idx="1" type="subTitle"/>
          </p:nvPr>
        </p:nvSpPr>
        <p:spPr>
          <a:xfrm>
            <a:off x="367350" y="741300"/>
            <a:ext cx="9087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18 requests for the hidden directory </a:t>
            </a:r>
            <a:r>
              <a:rPr lang="en" sz="1200"/>
              <a:t>occurred</a:t>
            </a:r>
            <a:r>
              <a:rPr lang="en" sz="1200"/>
              <a:t> at 3:00am. All of the requests made were done so from the attackers IP 192.168.1.90.</a:t>
            </a:r>
            <a:endParaRPr sz="1200"/>
          </a:p>
          <a:p>
            <a:pPr indent="-167640" lvl="0" marL="320040" rtl="0" algn="l">
              <a:spcBef>
                <a:spcPts val="0"/>
              </a:spcBef>
              <a:spcAft>
                <a:spcPts val="0"/>
              </a:spcAft>
              <a:buSzPts val="1200"/>
              <a:buChar char="●"/>
            </a:pPr>
            <a:r>
              <a:rPr lang="en" sz="1200"/>
              <a:t>File </a:t>
            </a:r>
            <a:r>
              <a:rPr lang="en" sz="1200"/>
              <a:t>requested</a:t>
            </a:r>
            <a:r>
              <a:rPr lang="en" sz="1200"/>
              <a:t> was /connect_to_corp_server. Instructions on how to connect to WebDav with a hash were in the file.</a:t>
            </a:r>
            <a:endParaRPr sz="1200"/>
          </a:p>
        </p:txBody>
      </p:sp>
      <p:pic>
        <p:nvPicPr>
          <p:cNvPr id="1220" name="Google Shape;1220;p70"/>
          <p:cNvPicPr preferRelativeResize="0"/>
          <p:nvPr/>
        </p:nvPicPr>
        <p:blipFill>
          <a:blip r:embed="rId3">
            <a:alphaModFix/>
          </a:blip>
          <a:stretch>
            <a:fillRect/>
          </a:stretch>
        </p:blipFill>
        <p:spPr>
          <a:xfrm>
            <a:off x="367350" y="937800"/>
            <a:ext cx="424701" cy="331225"/>
          </a:xfrm>
          <a:prstGeom prst="rect">
            <a:avLst/>
          </a:prstGeom>
          <a:noFill/>
          <a:ln>
            <a:noFill/>
          </a:ln>
        </p:spPr>
      </p:pic>
      <p:pic>
        <p:nvPicPr>
          <p:cNvPr id="1221" name="Google Shape;1221;p70"/>
          <p:cNvPicPr preferRelativeResize="0"/>
          <p:nvPr/>
        </p:nvPicPr>
        <p:blipFill>
          <a:blip r:embed="rId4">
            <a:alphaModFix/>
          </a:blip>
          <a:stretch>
            <a:fillRect/>
          </a:stretch>
        </p:blipFill>
        <p:spPr>
          <a:xfrm>
            <a:off x="367350" y="1467775"/>
            <a:ext cx="5688525" cy="1997675"/>
          </a:xfrm>
          <a:prstGeom prst="rect">
            <a:avLst/>
          </a:prstGeom>
          <a:noFill/>
          <a:ln>
            <a:noFill/>
          </a:ln>
        </p:spPr>
      </p:pic>
      <p:pic>
        <p:nvPicPr>
          <p:cNvPr id="1222" name="Google Shape;1222;p70"/>
          <p:cNvPicPr preferRelativeResize="0"/>
          <p:nvPr/>
        </p:nvPicPr>
        <p:blipFill>
          <a:blip r:embed="rId5">
            <a:alphaModFix/>
          </a:blip>
          <a:stretch>
            <a:fillRect/>
          </a:stretch>
        </p:blipFill>
        <p:spPr>
          <a:xfrm>
            <a:off x="4371425" y="2600600"/>
            <a:ext cx="4374449" cy="188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28" name="Google Shape;122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1"/>
          <p:cNvSpPr/>
          <p:nvPr/>
        </p:nvSpPr>
        <p:spPr>
          <a:xfrm>
            <a:off x="0" y="1467800"/>
            <a:ext cx="9144000" cy="30255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30" name="Google Shape;1230;p71"/>
          <p:cNvSpPr txBox="1"/>
          <p:nvPr>
            <p:ph idx="1" type="subTitle"/>
          </p:nvPr>
        </p:nvSpPr>
        <p:spPr>
          <a:xfrm>
            <a:off x="310250" y="741300"/>
            <a:ext cx="9144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59,277 hits during the brute force attack. The attacker used a brute forcing tool called Hydra.</a:t>
            </a:r>
            <a:endParaRPr sz="1200"/>
          </a:p>
          <a:p>
            <a:pPr indent="0" lvl="0" marL="457200" rtl="0" algn="l">
              <a:spcBef>
                <a:spcPts val="600"/>
              </a:spcBef>
              <a:spcAft>
                <a:spcPts val="600"/>
              </a:spcAft>
              <a:buNone/>
            </a:pPr>
            <a:r>
              <a:t/>
            </a:r>
            <a:endParaRPr sz="1200"/>
          </a:p>
        </p:txBody>
      </p:sp>
      <p:pic>
        <p:nvPicPr>
          <p:cNvPr id="1231" name="Google Shape;1231;p71"/>
          <p:cNvPicPr preferRelativeResize="0"/>
          <p:nvPr/>
        </p:nvPicPr>
        <p:blipFill>
          <a:blip r:embed="rId3">
            <a:alphaModFix/>
          </a:blip>
          <a:stretch>
            <a:fillRect/>
          </a:stretch>
        </p:blipFill>
        <p:spPr>
          <a:xfrm>
            <a:off x="310250" y="835150"/>
            <a:ext cx="424701" cy="331225"/>
          </a:xfrm>
          <a:prstGeom prst="rect">
            <a:avLst/>
          </a:prstGeom>
          <a:noFill/>
          <a:ln>
            <a:noFill/>
          </a:ln>
        </p:spPr>
      </p:pic>
      <p:pic>
        <p:nvPicPr>
          <p:cNvPr id="1232" name="Google Shape;1232;p71"/>
          <p:cNvPicPr preferRelativeResize="0"/>
          <p:nvPr/>
        </p:nvPicPr>
        <p:blipFill>
          <a:blip r:embed="rId4">
            <a:alphaModFix/>
          </a:blip>
          <a:stretch>
            <a:fillRect/>
          </a:stretch>
        </p:blipFill>
        <p:spPr>
          <a:xfrm>
            <a:off x="91225" y="1592975"/>
            <a:ext cx="8964078" cy="277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38" name="Google Shape;1238;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9" name="Google Shape;1239;p72"/>
          <p:cNvSpPr/>
          <p:nvPr/>
        </p:nvSpPr>
        <p:spPr>
          <a:xfrm>
            <a:off x="0" y="1467800"/>
            <a:ext cx="9144000" cy="30255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40" name="Google Shape;1240;p72"/>
          <p:cNvSpPr txBox="1"/>
          <p:nvPr>
            <p:ph idx="1" type="subTitle"/>
          </p:nvPr>
        </p:nvSpPr>
        <p:spPr>
          <a:xfrm>
            <a:off x="310250" y="741300"/>
            <a:ext cx="9144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During this Hydra attack there were 734 successful logins.</a:t>
            </a:r>
            <a:endParaRPr sz="1200"/>
          </a:p>
          <a:p>
            <a:pPr indent="0" lvl="0" marL="457200" rtl="0" algn="l">
              <a:spcBef>
                <a:spcPts val="600"/>
              </a:spcBef>
              <a:spcAft>
                <a:spcPts val="600"/>
              </a:spcAft>
              <a:buNone/>
            </a:pPr>
            <a:r>
              <a:t/>
            </a:r>
            <a:endParaRPr sz="1200"/>
          </a:p>
        </p:txBody>
      </p:sp>
      <p:pic>
        <p:nvPicPr>
          <p:cNvPr id="1241" name="Google Shape;1241;p72"/>
          <p:cNvPicPr preferRelativeResize="0"/>
          <p:nvPr/>
        </p:nvPicPr>
        <p:blipFill>
          <a:blip r:embed="rId3">
            <a:alphaModFix/>
          </a:blip>
          <a:stretch>
            <a:fillRect/>
          </a:stretch>
        </p:blipFill>
        <p:spPr>
          <a:xfrm>
            <a:off x="310250" y="835150"/>
            <a:ext cx="424701" cy="331225"/>
          </a:xfrm>
          <a:prstGeom prst="rect">
            <a:avLst/>
          </a:prstGeom>
          <a:noFill/>
          <a:ln>
            <a:noFill/>
          </a:ln>
        </p:spPr>
      </p:pic>
      <p:pic>
        <p:nvPicPr>
          <p:cNvPr id="1242" name="Google Shape;1242;p72"/>
          <p:cNvPicPr preferRelativeResize="0"/>
          <p:nvPr/>
        </p:nvPicPr>
        <p:blipFill>
          <a:blip r:embed="rId4">
            <a:alphaModFix/>
          </a:blip>
          <a:stretch>
            <a:fillRect/>
          </a:stretch>
        </p:blipFill>
        <p:spPr>
          <a:xfrm>
            <a:off x="289550" y="1677350"/>
            <a:ext cx="8564901" cy="260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48" name="Google Shape;1248;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73"/>
          <p:cNvSpPr/>
          <p:nvPr/>
        </p:nvSpPr>
        <p:spPr>
          <a:xfrm>
            <a:off x="150" y="1467800"/>
            <a:ext cx="9144000" cy="26949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50" name="Google Shape;1250;p73"/>
          <p:cNvSpPr txBox="1"/>
          <p:nvPr>
            <p:ph idx="1" type="subTitle"/>
          </p:nvPr>
        </p:nvSpPr>
        <p:spPr>
          <a:xfrm>
            <a:off x="135750" y="741300"/>
            <a:ext cx="9318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a total of 8 requests made to the WebDav directory.</a:t>
            </a:r>
            <a:endParaRPr sz="1200"/>
          </a:p>
          <a:p>
            <a:pPr indent="-167640" lvl="0" marL="320040" rtl="0" algn="l">
              <a:spcBef>
                <a:spcPts val="0"/>
              </a:spcBef>
              <a:spcAft>
                <a:spcPts val="0"/>
              </a:spcAft>
              <a:buSzPts val="1200"/>
              <a:buChar char="●"/>
            </a:pPr>
            <a:r>
              <a:rPr lang="en" sz="1200"/>
              <a:t>A Shell.php file that was inserted into the shared WebDav folder was the main file accessed by the attacker. </a:t>
            </a:r>
            <a:endParaRPr sz="1200"/>
          </a:p>
        </p:txBody>
      </p:sp>
      <p:pic>
        <p:nvPicPr>
          <p:cNvPr id="1251" name="Google Shape;1251;p73"/>
          <p:cNvPicPr preferRelativeResize="0"/>
          <p:nvPr/>
        </p:nvPicPr>
        <p:blipFill>
          <a:blip r:embed="rId3">
            <a:alphaModFix/>
          </a:blip>
          <a:stretch>
            <a:fillRect/>
          </a:stretch>
        </p:blipFill>
        <p:spPr>
          <a:xfrm>
            <a:off x="135750" y="835150"/>
            <a:ext cx="424701" cy="331225"/>
          </a:xfrm>
          <a:prstGeom prst="rect">
            <a:avLst/>
          </a:prstGeom>
          <a:noFill/>
          <a:ln>
            <a:noFill/>
          </a:ln>
        </p:spPr>
      </p:pic>
      <p:pic>
        <p:nvPicPr>
          <p:cNvPr id="1252" name="Google Shape;1252;p73"/>
          <p:cNvPicPr preferRelativeResize="0"/>
          <p:nvPr/>
        </p:nvPicPr>
        <p:blipFill>
          <a:blip r:embed="rId4">
            <a:alphaModFix/>
          </a:blip>
          <a:stretch>
            <a:fillRect/>
          </a:stretch>
        </p:blipFill>
        <p:spPr>
          <a:xfrm>
            <a:off x="135738" y="1599650"/>
            <a:ext cx="8872827" cy="243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7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8" name="Google Shape;1258;p74"/>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59" name="Google Shape;1259;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65" name="Google Shape;126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6" name="Google Shape;1266;p75"/>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port scans?</a:t>
            </a:r>
            <a:endParaRPr b="1" sz="1400"/>
          </a:p>
          <a:p>
            <a:pPr indent="0" lvl="0" marL="0" rtl="0" algn="l">
              <a:spcBef>
                <a:spcPts val="0"/>
              </a:spcBef>
              <a:spcAft>
                <a:spcPts val="0"/>
              </a:spcAft>
              <a:buNone/>
            </a:pPr>
            <a:r>
              <a:rPr lang="en" sz="1400"/>
              <a:t> Set an alarm to trigger when an unauthorized port scan is detected.</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What threshold would you set to activate this alarm?</a:t>
            </a:r>
            <a:endParaRPr b="1" sz="1400"/>
          </a:p>
          <a:p>
            <a:pPr indent="0" lvl="0" marL="0" rtl="0" algn="l">
              <a:spcBef>
                <a:spcPts val="0"/>
              </a:spcBef>
              <a:spcAft>
                <a:spcPts val="0"/>
              </a:spcAft>
              <a:buNone/>
            </a:pPr>
            <a:r>
              <a:rPr lang="en" sz="1400"/>
              <a:t>Trigger the </a:t>
            </a:r>
            <a:r>
              <a:rPr lang="en" sz="1400"/>
              <a:t>alarm</a:t>
            </a:r>
            <a:r>
              <a:rPr lang="en" sz="1400"/>
              <a:t> to alert when 100 ping requests have been sent to ports over a 5 minute period.</a:t>
            </a:r>
            <a:endParaRPr sz="1400"/>
          </a:p>
        </p:txBody>
      </p:sp>
      <p:sp>
        <p:nvSpPr>
          <p:cNvPr id="1267" name="Google Shape;1267;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configurations can be set on the host to mitigate port scans?</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Having Firewalls and Intrusion Prevention System monitoring network traffic will help detect malicious activity. Configure access to the network to only authorized user. Only white list IPs that have been vetted. </a:t>
            </a:r>
            <a:endParaRPr b="1" sz="1400"/>
          </a:p>
          <a:p>
            <a:pPr indent="0" lvl="0" marL="0" rtl="0" algn="l">
              <a:spcBef>
                <a:spcPts val="0"/>
              </a:spcBef>
              <a:spcAft>
                <a:spcPts val="0"/>
              </a:spcAft>
              <a:buNone/>
            </a:pPr>
            <a:r>
              <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73" name="Google Shape;127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4" name="Google Shape;1274;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unauthorized access?</a:t>
            </a:r>
            <a:endParaRPr b="1" sz="1400"/>
          </a:p>
          <a:p>
            <a:pPr indent="0" lvl="0" marL="0" rtl="0" algn="l">
              <a:spcBef>
                <a:spcPts val="0"/>
              </a:spcBef>
              <a:spcAft>
                <a:spcPts val="0"/>
              </a:spcAft>
              <a:buNone/>
            </a:pPr>
            <a:r>
              <a:rPr lang="en" sz="1400"/>
              <a:t>Set an alarm to trigger when a new device from an unfamiliar IP address accesses the hidden directory.</a:t>
            </a:r>
            <a:endParaRPr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Threshold should be set to 1 when the above alert parameters are met.</a:t>
            </a:r>
            <a:endParaRPr sz="1400"/>
          </a:p>
          <a:p>
            <a:pPr indent="0" lvl="0" marL="0" rtl="0" algn="l">
              <a:spcBef>
                <a:spcPts val="0"/>
              </a:spcBef>
              <a:spcAft>
                <a:spcPts val="0"/>
              </a:spcAft>
              <a:buNone/>
            </a:pPr>
            <a:r>
              <a:t/>
            </a:r>
            <a:endParaRPr sz="1400"/>
          </a:p>
        </p:txBody>
      </p:sp>
      <p:sp>
        <p:nvSpPr>
          <p:cNvPr id="1275" name="Google Shape;1275;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unwanted access?</a:t>
            </a:r>
            <a:endParaRPr b="1" sz="1400"/>
          </a:p>
          <a:p>
            <a:pPr indent="0" lvl="0" marL="0" rtl="0" algn="l">
              <a:spcBef>
                <a:spcPts val="0"/>
              </a:spcBef>
              <a:spcAft>
                <a:spcPts val="0"/>
              </a:spcAft>
              <a:buNone/>
            </a:pPr>
            <a:r>
              <a:rPr lang="en" sz="1400"/>
              <a:t>Make sure to have all operating systems and softwares patched and up to date. Make sure all files on the remote </a:t>
            </a:r>
            <a:r>
              <a:rPr lang="en" sz="1400"/>
              <a:t>directory</a:t>
            </a:r>
            <a:r>
              <a:rPr lang="en" sz="1400"/>
              <a:t> are partitioned from other /var/www/html files to isolate any potential </a:t>
            </a:r>
            <a:r>
              <a:rPr lang="en" sz="1400"/>
              <a:t>vulnerabilities</a:t>
            </a:r>
            <a:r>
              <a:rPr lang="en" sz="1400"/>
              <a:t>. Lastly, restrict access for file uploads from unauthorized IP addresses.</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81" name="Google Shape;1281;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2" name="Google Shape;1282;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brute force attacks?</a:t>
            </a:r>
            <a:endParaRPr b="1" sz="1400"/>
          </a:p>
          <a:p>
            <a:pPr indent="0" lvl="0" marL="0" rtl="0" algn="l">
              <a:spcBef>
                <a:spcPts val="0"/>
              </a:spcBef>
              <a:spcAft>
                <a:spcPts val="0"/>
              </a:spcAft>
              <a:buNone/>
            </a:pPr>
            <a:r>
              <a:rPr lang="en" sz="1400"/>
              <a:t>Set alert to trigger after threshold of failed login attempts,</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400"/>
              <a:t>Set threshold to 20 failed attempts within 30 minutes. </a:t>
            </a:r>
            <a:endParaRPr sz="1400"/>
          </a:p>
        </p:txBody>
      </p:sp>
      <p:sp>
        <p:nvSpPr>
          <p:cNvPr id="1283" name="Google Shape;1283;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brute force attacks?</a:t>
            </a:r>
            <a:endParaRPr b="1" sz="1400"/>
          </a:p>
          <a:p>
            <a:pPr indent="0" lvl="0" marL="0" rtl="0" algn="l">
              <a:spcBef>
                <a:spcPts val="0"/>
              </a:spcBef>
              <a:spcAft>
                <a:spcPts val="0"/>
              </a:spcAft>
              <a:buNone/>
            </a:pPr>
            <a:r>
              <a:rPr lang="en" sz="1400"/>
              <a:t>Configure an account lockout policy to start after 20 failed login attempts. Account lockout to last for 24 hours. Send out an email to primary account holder to </a:t>
            </a:r>
            <a:r>
              <a:rPr lang="en" sz="1400"/>
              <a:t>notify</a:t>
            </a:r>
            <a:r>
              <a:rPr lang="en" sz="1400"/>
              <a:t> them of lockout. Also, require 2 factor </a:t>
            </a:r>
            <a:r>
              <a:rPr lang="en" sz="1400"/>
              <a:t>authentication</a:t>
            </a:r>
            <a:r>
              <a:rPr lang="en" sz="1400"/>
              <a:t> at login. </a:t>
            </a:r>
            <a:endParaRPr b="1" sz="1400"/>
          </a:p>
          <a:p>
            <a:pPr indent="0" lvl="0" marL="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89" name="Google Shape;128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0" name="Google Shape;1290;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access to this directory?</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Set an alarm to trigger when a new device from an unfamiliar IP address accesses the WebDav.</a:t>
            </a:r>
            <a:endParaRPr b="1" sz="1400"/>
          </a:p>
          <a:p>
            <a:pPr indent="0" lvl="0" marL="0" rtl="0" algn="l">
              <a:spcBef>
                <a:spcPts val="0"/>
              </a:spcBef>
              <a:spcAft>
                <a:spcPts val="0"/>
              </a:spcAft>
              <a:buNone/>
            </a:pPr>
            <a:r>
              <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Threshold should be set to 1 when the above alert parameters are met.</a:t>
            </a:r>
            <a:endParaRPr sz="1400"/>
          </a:p>
        </p:txBody>
      </p:sp>
      <p:sp>
        <p:nvSpPr>
          <p:cNvPr id="1291" name="Google Shape;1291;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control access?</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Having Firewalls and Intrusion Prevention System monitoring network traffic will help detect malicious activity. Configure access to the network to only authorized user. Only white list IPs that have been vetted. </a:t>
            </a:r>
            <a:endParaRPr b="1" sz="1400"/>
          </a:p>
          <a:p>
            <a:pPr indent="0" lvl="0" marL="0" rtl="0" algn="l">
              <a:spcBef>
                <a:spcPts val="0"/>
              </a:spcBef>
              <a:spcAft>
                <a:spcPts val="0"/>
              </a:spcAft>
              <a:buNone/>
            </a:pPr>
            <a:r>
              <a:rPr lang="en" sz="1400"/>
              <a:t>Maybe also set up Public Key access for shared work environments. </a:t>
            </a:r>
            <a:endParaRPr b="1" sz="1400"/>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97" name="Google Shape;1297;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8" name="Google Shape;1298;p7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file uploads?</a:t>
            </a:r>
            <a:endParaRPr b="1" sz="1400"/>
          </a:p>
          <a:p>
            <a:pPr indent="0" lvl="0" marL="0" rtl="0" algn="l">
              <a:spcBef>
                <a:spcPts val="0"/>
              </a:spcBef>
              <a:spcAft>
                <a:spcPts val="0"/>
              </a:spcAft>
              <a:buNone/>
            </a:pPr>
            <a:r>
              <a:rPr lang="en" sz="1400"/>
              <a:t>Set an alert to trigger when files are </a:t>
            </a:r>
            <a:r>
              <a:rPr lang="en" sz="1400"/>
              <a:t>uploaded outside of “normal” work hours from a new IP. Set an alert when PHP files are uploaded. Perhaps, place a limit on file size. </a:t>
            </a:r>
            <a:endParaRPr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Se the threshold to 1. </a:t>
            </a:r>
            <a:endParaRPr sz="1400"/>
          </a:p>
          <a:p>
            <a:pPr indent="0" lvl="0" marL="0" rtl="0" algn="l">
              <a:spcBef>
                <a:spcPts val="0"/>
              </a:spcBef>
              <a:spcAft>
                <a:spcPts val="0"/>
              </a:spcAft>
              <a:buNone/>
            </a:pPr>
            <a:r>
              <a:t/>
            </a:r>
            <a:endParaRPr sz="1400"/>
          </a:p>
        </p:txBody>
      </p:sp>
      <p:sp>
        <p:nvSpPr>
          <p:cNvPr id="1299" name="Google Shape;1299;p79"/>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file uploads?</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Having Firewalls and Intrusion Prevention System monitoring network traffic will help detect malicious activity. Configure access to the network to only authorized user. Only white list IPs that have been vetted. </a:t>
            </a:r>
            <a:endParaRPr b="1" sz="1400">
              <a:solidFill>
                <a:schemeClr val="dk1"/>
              </a:solidFill>
            </a:endParaRPr>
          </a:p>
          <a:p>
            <a:pPr indent="0" lvl="0" marL="0" rtl="0" algn="l">
              <a:spcBef>
                <a:spcPts val="0"/>
              </a:spcBef>
              <a:spcAft>
                <a:spcPts val="0"/>
              </a:spcAft>
              <a:buNone/>
            </a:pPr>
            <a:r>
              <a:rPr lang="en" sz="1400">
                <a:solidFill>
                  <a:schemeClr val="dk1"/>
                </a:solidFill>
              </a:rPr>
              <a:t>Maybe also set up Public Key access for shared work environments. </a:t>
            </a:r>
            <a:r>
              <a:rPr lang="en" sz="1400"/>
              <a:t>Limit the types of files that are permitted in Webdav. Restrict execution files from being uploaded into WebDav</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endParaRPr/>
          </a:p>
          <a:p>
            <a:pPr indent="0" lvl="0" marL="0" rtl="0" algn="l">
              <a:spcBef>
                <a:spcPts val="0"/>
              </a:spcBef>
              <a:spcAft>
                <a:spcPts val="0"/>
              </a:spcAft>
              <a:buClr>
                <a:schemeClr val="dk1"/>
              </a:buClr>
              <a:buSzPts val="1100"/>
              <a:buFont typeface="Arial"/>
              <a:buNone/>
            </a:pPr>
            <a:r>
              <a:rPr lang="en"/>
              <a:t>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 5.4.0</a:t>
            </a:r>
            <a:endParaRPr/>
          </a:p>
          <a:p>
            <a:pPr indent="0" lvl="0" marL="0" rtl="0" algn="l">
              <a:spcBef>
                <a:spcPts val="0"/>
              </a:spcBef>
              <a:spcAft>
                <a:spcPts val="0"/>
              </a:spcAft>
              <a:buClr>
                <a:schemeClr val="dk1"/>
              </a:buClr>
              <a:buSzPts val="1100"/>
              <a:buFont typeface="Arial"/>
              <a:buNone/>
            </a:pPr>
            <a:r>
              <a:rPr lang="en"/>
              <a:t>Hostname: Kali Linux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“Red vs. Blue-</a:t>
            </a:r>
            <a:endParaRPr/>
          </a:p>
          <a:p>
            <a:pPr indent="0" lvl="0" marL="0" rtl="0" algn="l">
              <a:spcBef>
                <a:spcPts val="0"/>
              </a:spcBef>
              <a:spcAft>
                <a:spcPts val="0"/>
              </a:spcAft>
              <a:buClr>
                <a:schemeClr val="dk1"/>
              </a:buClr>
              <a:buSzPts val="1100"/>
              <a:buFont typeface="Arial"/>
              <a:buNone/>
            </a:pPr>
            <a:r>
              <a:rPr lang="en"/>
              <a:t>ML-REFVM”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74525" y="1183625"/>
            <a:ext cx="6667500" cy="32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81950" y="1140800"/>
          <a:ext cx="3000000" cy="3000000"/>
        </p:xfrm>
        <a:graphic>
          <a:graphicData uri="http://schemas.openxmlformats.org/drawingml/2006/table">
            <a:tbl>
              <a:tblPr>
                <a:noFill/>
                <a:tableStyleId>{F7D67C2B-A4DD-4F1C-A71C-A7A49626325B}</a:tableStyleId>
              </a:tblPr>
              <a:tblGrid>
                <a:gridCol w="1676700"/>
                <a:gridCol w="1676700"/>
                <a:gridCol w="16767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Linux</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Victim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Logging activity on victim machine,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Red vs. Blue (ML-REFVM)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192.168.101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Virtual machine used for reviewing log data.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pic>
        <p:nvPicPr>
          <p:cNvPr id="1077" name="Google Shape;1077;p59"/>
          <p:cNvPicPr preferRelativeResize="0"/>
          <p:nvPr/>
        </p:nvPicPr>
        <p:blipFill>
          <a:blip r:embed="rId3">
            <a:alphaModFix/>
          </a:blip>
          <a:stretch>
            <a:fillRect/>
          </a:stretch>
        </p:blipFill>
        <p:spPr>
          <a:xfrm>
            <a:off x="5559725" y="1153849"/>
            <a:ext cx="3506601" cy="3749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 </a:t>
            </a:r>
            <a:r>
              <a:rPr lang="en" sz="1500"/>
              <a:t>Vulnerabilities uncovered on target during assessment:</a:t>
            </a:r>
            <a:endParaRPr sz="1500"/>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90800" y="617650"/>
          <a:ext cx="3000000" cy="3000000"/>
        </p:xfrm>
        <a:graphic>
          <a:graphicData uri="http://schemas.openxmlformats.org/drawingml/2006/table">
            <a:tbl>
              <a:tblPr>
                <a:noFill/>
                <a:tableStyleId>{F7D67C2B-A4DD-4F1C-A71C-A7A49626325B}</a:tableStyleId>
              </a:tblPr>
              <a:tblGrid>
                <a:gridCol w="3163850"/>
                <a:gridCol w="3084025"/>
                <a:gridCol w="2741875"/>
              </a:tblGrid>
              <a:tr h="1000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016925">
                <a:tc>
                  <a:txBody>
                    <a:bodyPr/>
                    <a:lstStyle/>
                    <a:p>
                      <a:pPr indent="0" lvl="0" marL="0" rtl="0" algn="ctr">
                        <a:spcBef>
                          <a:spcPts val="0"/>
                        </a:spcBef>
                        <a:spcAft>
                          <a:spcPts val="0"/>
                        </a:spcAft>
                        <a:buNone/>
                      </a:pPr>
                      <a:r>
                        <a:rPr lang="en">
                          <a:latin typeface="Roboto"/>
                          <a:ea typeface="Roboto"/>
                          <a:cs typeface="Roboto"/>
                          <a:sym typeface="Roboto"/>
                        </a:rPr>
                        <a:t>Open http port 80</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Open ports can increase the organization’s risk of a data breach by increasing access to potentially vulnerable services.</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a:latin typeface="Roboto"/>
                          <a:ea typeface="Roboto"/>
                          <a:cs typeface="Roboto"/>
                          <a:sym typeface="Roboto"/>
                        </a:rPr>
                        <a:t>Red team enumerated access to sensitive files/directories as well as a secret server login access point.</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60600">
                <a:tc>
                  <a:txBody>
                    <a:bodyPr/>
                    <a:lstStyle/>
                    <a:p>
                      <a:pPr indent="0" lvl="0" marL="0" rtl="0" algn="ctr">
                        <a:spcBef>
                          <a:spcPts val="0"/>
                        </a:spcBef>
                        <a:spcAft>
                          <a:spcPts val="0"/>
                        </a:spcAft>
                        <a:buNone/>
                      </a:pPr>
                      <a:r>
                        <a:rPr lang="en">
                          <a:latin typeface="Roboto"/>
                          <a:ea typeface="Roboto"/>
                          <a:cs typeface="Roboto"/>
                          <a:sym typeface="Roboto"/>
                        </a:rPr>
                        <a:t>Inadequate Password Creation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and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Account Lockout Policy</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Simple/common passwords are easily cracked. No login lockout policy allows for Brute Forcing of credentials when cracking passwords.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a:latin typeface="Roboto"/>
                          <a:ea typeface="Roboto"/>
                          <a:cs typeface="Roboto"/>
                          <a:sym typeface="Roboto"/>
                        </a:rPr>
                        <a:t>Red team easily and quickly enumerated login credentials to log into secret server.</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30125">
                <a:tc>
                  <a:txBody>
                    <a:bodyPr/>
                    <a:lstStyle/>
                    <a:p>
                      <a:pPr indent="0" lvl="0" marL="0" rtl="0" algn="ctr">
                        <a:spcBef>
                          <a:spcPts val="0"/>
                        </a:spcBef>
                        <a:spcAft>
                          <a:spcPts val="0"/>
                        </a:spcAft>
                        <a:buNone/>
                      </a:pPr>
                      <a:r>
                        <a:rPr lang="en">
                          <a:latin typeface="Roboto"/>
                          <a:ea typeface="Roboto"/>
                          <a:cs typeface="Roboto"/>
                          <a:sym typeface="Roboto"/>
                        </a:rPr>
                        <a:t>WebDav Shared File System</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Extension of HTTP that allows clients to perform remote web content authoring operations.</a:t>
                      </a:r>
                      <a:endParaRPr sz="13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Clr>
                          <a:schemeClr val="dk1"/>
                        </a:buClr>
                        <a:buSzPts val="1100"/>
                        <a:buFont typeface="Arial"/>
                        <a:buNone/>
                      </a:pPr>
                      <a:r>
                        <a:rPr lang="en" sz="1300">
                          <a:latin typeface="Roboto"/>
                          <a:ea typeface="Roboto"/>
                          <a:cs typeface="Roboto"/>
                          <a:sym typeface="Roboto"/>
                        </a:rPr>
                        <a:t>Creates the </a:t>
                      </a:r>
                      <a:r>
                        <a:rPr lang="en" sz="1300">
                          <a:latin typeface="Roboto"/>
                          <a:ea typeface="Roboto"/>
                          <a:cs typeface="Roboto"/>
                          <a:sym typeface="Roboto"/>
                        </a:rPr>
                        <a:t>possibility</a:t>
                      </a:r>
                      <a:r>
                        <a:rPr lang="en" sz="1300">
                          <a:latin typeface="Roboto"/>
                          <a:ea typeface="Roboto"/>
                          <a:cs typeface="Roboto"/>
                          <a:sym typeface="Roboto"/>
                        </a:rPr>
                        <a:t> for attackers to upload malicious files to the victims server. </a:t>
                      </a:r>
                      <a:endParaRPr sz="13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398950">
                <a:tc>
                  <a:txBody>
                    <a:bodyPr/>
                    <a:lstStyle/>
                    <a:p>
                      <a:pPr indent="0" lvl="0" marL="0" rtl="0" algn="ctr">
                        <a:spcBef>
                          <a:spcPts val="0"/>
                        </a:spcBef>
                        <a:spcAft>
                          <a:spcPts val="0"/>
                        </a:spcAft>
                        <a:buNone/>
                      </a:pPr>
                      <a:r>
                        <a:rPr lang="en">
                          <a:latin typeface="Roboto"/>
                          <a:ea typeface="Roboto"/>
                          <a:cs typeface="Roboto"/>
                          <a:sym typeface="Roboto"/>
                        </a:rPr>
                        <a:t>Executable Reverse Shell Command</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CVE 2019-13386</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Roboto"/>
                          <a:ea typeface="Roboto"/>
                          <a:cs typeface="Roboto"/>
                          <a:sym typeface="Roboto"/>
                        </a:rPr>
                        <a:t>In CentOS-WebPanel.com (aka CWP) CentoOS Web Panel 0.9.8.846, a hidden action=9 feature in filemanager2.php allows attackers to execute a shell command, i.e., obtain a reverse shell with user privilege.</a:t>
                      </a:r>
                      <a:endParaRPr sz="13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a:latin typeface="Roboto"/>
                          <a:ea typeface="Roboto"/>
                          <a:cs typeface="Roboto"/>
                          <a:sym typeface="Roboto"/>
                        </a:rPr>
                        <a:t>Attackers can gain remote shell with command execution on victim machine. </a:t>
                      </a:r>
                      <a:endParaRPr>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Port 80</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724275" y="1013000"/>
            <a:ext cx="2428500" cy="130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724275" y="888650"/>
            <a:ext cx="2371500" cy="1302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did a detailed nmap scan to enumerate any open ports, services, and </a:t>
            </a:r>
            <a:r>
              <a:rPr lang="en" sz="1200">
                <a:latin typeface="Roboto"/>
                <a:ea typeface="Roboto"/>
                <a:cs typeface="Roboto"/>
                <a:sym typeface="Roboto"/>
              </a:rPr>
              <a:t>hidden</a:t>
            </a:r>
            <a:r>
              <a:rPr lang="en" sz="1200">
                <a:latin typeface="Roboto"/>
                <a:ea typeface="Roboto"/>
                <a:cs typeface="Roboto"/>
                <a:sym typeface="Roboto"/>
              </a:rPr>
              <a:t> directories.</a:t>
            </a:r>
            <a:endParaRPr sz="1200">
              <a:latin typeface="Roboto"/>
              <a:ea typeface="Roboto"/>
              <a:cs typeface="Roboto"/>
              <a:sym typeface="Roboto"/>
            </a:endParaRPr>
          </a:p>
        </p:txBody>
      </p:sp>
      <p:grpSp>
        <p:nvGrpSpPr>
          <p:cNvPr id="1093" name="Google Shape;1093;p61"/>
          <p:cNvGrpSpPr/>
          <p:nvPr/>
        </p:nvGrpSpPr>
        <p:grpSpPr>
          <a:xfrm>
            <a:off x="91231" y="888653"/>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91231" y="2840728"/>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781750" y="2941975"/>
            <a:ext cx="2428500" cy="1701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724275" y="2794300"/>
            <a:ext cx="2428500" cy="19044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Nmap scan found two open ports, 22 for ssh and 80 for http. Discovered hidden directories as well as login </a:t>
            </a:r>
            <a:r>
              <a:rPr lang="en" sz="1200">
                <a:latin typeface="Roboto"/>
                <a:ea typeface="Roboto"/>
                <a:cs typeface="Roboto"/>
                <a:sym typeface="Roboto"/>
              </a:rPr>
              <a:t>screen</a:t>
            </a:r>
            <a:r>
              <a:rPr lang="en" sz="1200">
                <a:latin typeface="Roboto"/>
                <a:ea typeface="Roboto"/>
                <a:cs typeface="Roboto"/>
                <a:sym typeface="Roboto"/>
              </a:rPr>
              <a:t> at: /company_folders/secret_folder/</a:t>
            </a:r>
            <a:endParaRPr sz="1200">
              <a:latin typeface="Roboto"/>
              <a:ea typeface="Roboto"/>
              <a:cs typeface="Roboto"/>
              <a:sym typeface="Roboto"/>
            </a:endParaRPr>
          </a:p>
        </p:txBody>
      </p:sp>
      <p:grpSp>
        <p:nvGrpSpPr>
          <p:cNvPr id="1101" name="Google Shape;1101;p61"/>
          <p:cNvGrpSpPr/>
          <p:nvPr/>
        </p:nvGrpSpPr>
        <p:grpSpPr>
          <a:xfrm>
            <a:off x="3396956" y="888653"/>
            <a:ext cx="533372" cy="533480"/>
            <a:chOff x="457200" y="1378813"/>
            <a:chExt cx="695400" cy="695450"/>
          </a:xfrm>
        </p:grpSpPr>
        <p:sp>
          <p:nvSpPr>
            <p:cNvPr id="1102" name="Google Shape;110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4" name="Google Shape;1104;p61"/>
          <p:cNvPicPr preferRelativeResize="0"/>
          <p:nvPr/>
        </p:nvPicPr>
        <p:blipFill>
          <a:blip r:embed="rId3">
            <a:alphaModFix/>
          </a:blip>
          <a:stretch>
            <a:fillRect/>
          </a:stretch>
        </p:blipFill>
        <p:spPr>
          <a:xfrm>
            <a:off x="3396950" y="1422125"/>
            <a:ext cx="2979124" cy="3378476"/>
          </a:xfrm>
          <a:prstGeom prst="rect">
            <a:avLst/>
          </a:prstGeom>
          <a:noFill/>
          <a:ln>
            <a:noFill/>
          </a:ln>
        </p:spPr>
      </p:pic>
      <p:pic>
        <p:nvPicPr>
          <p:cNvPr id="1105" name="Google Shape;1105;p61"/>
          <p:cNvPicPr preferRelativeResize="0"/>
          <p:nvPr/>
        </p:nvPicPr>
        <p:blipFill>
          <a:blip r:embed="rId4">
            <a:alphaModFix/>
          </a:blip>
          <a:stretch>
            <a:fillRect/>
          </a:stretch>
        </p:blipFill>
        <p:spPr>
          <a:xfrm>
            <a:off x="6376075" y="1732588"/>
            <a:ext cx="2780225" cy="275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Passwords &amp; Brute Forcing</a:t>
            </a:r>
            <a:endParaRPr/>
          </a:p>
        </p:txBody>
      </p:sp>
      <p:sp>
        <p:nvSpPr>
          <p:cNvPr id="1111" name="Google Shape;111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2" name="Google Shape;1112;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Usernames were enumerated from hidden files on the company directory. With Ashton as our user we effectively used Hydra to brute force his password.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Crackstation is a tool that was used to crack the MD5 hash found within the secret_folder directory.</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able to effectively brute force Ashton’s password (leopoldo). Ashton’s valid credentials allowed access to the backend server. Immediately found an MD5 hashed password that later proved useful in accessing the shared WebDav employee folder. </a:t>
            </a:r>
            <a:endParaRPr sz="120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Weak passwords make using tools like Hydra effective. Login screens with no lockout policy allows for tactics like brute forcing possible. Cracking Ashton’s password would have taken much longer if there was an account lockout policy after 3 failed login attempts. </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